
<file path=[Content_Types].xml><?xml version="1.0" encoding="utf-8"?>
<Types xmlns="http://schemas.openxmlformats.org/package/2006/content-types">
  <Default Extension="emf" ContentType="image/x-emf"/>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51206400" cy="2880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94665"/>
  </p:normalViewPr>
  <p:slideViewPr>
    <p:cSldViewPr snapToGrid="0" snapToObjects="1">
      <p:cViewPr varScale="1">
        <p:scale>
          <a:sx n="27" d="100"/>
          <a:sy n="27" d="100"/>
        </p:scale>
        <p:origin x="584" y="23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925"/>
            <a:ext cx="38404800" cy="1002792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6400800" y="15128560"/>
            <a:ext cx="38404800" cy="695420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F984B4-3EF3-8248-B98E-B6D2A93A81D9}"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381501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F984B4-3EF3-8248-B98E-B6D2A93A81D9}"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360890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525"/>
            <a:ext cx="11041380" cy="244097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533525"/>
            <a:ext cx="32484060" cy="24409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F984B4-3EF3-8248-B98E-B6D2A93A81D9}"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314992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F984B4-3EF3-8248-B98E-B6D2A93A81D9}"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361363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902"/>
            <a:ext cx="44165520" cy="11981495"/>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3493770" y="19275747"/>
            <a:ext cx="44165520" cy="6300785"/>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984B4-3EF3-8248-B98E-B6D2A93A81D9}"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1779714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7667625"/>
            <a:ext cx="21762720" cy="18275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7667625"/>
            <a:ext cx="21762720" cy="18275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F984B4-3EF3-8248-B98E-B6D2A93A81D9}" type="datetimeFigureOut">
              <a:rPr lang="en-US" smtClean="0"/>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355316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527"/>
            <a:ext cx="44165520" cy="5567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7060885"/>
            <a:ext cx="21662705"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3527112" y="10521315"/>
            <a:ext cx="21662705" cy="15475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7060885"/>
            <a:ext cx="21769390"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25923240" y="10521315"/>
            <a:ext cx="21769390" cy="15475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F984B4-3EF3-8248-B98E-B6D2A93A81D9}" type="datetimeFigureOut">
              <a:rPr lang="en-US" smtClean="0"/>
              <a:t>1/25/21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312307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F984B4-3EF3-8248-B98E-B6D2A93A81D9}" type="datetimeFigureOut">
              <a:rPr lang="en-US" smtClean="0"/>
              <a:t>1/25/21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9724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984B4-3EF3-8248-B98E-B6D2A93A81D9}" type="datetimeFigureOut">
              <a:rPr lang="en-US" smtClean="0"/>
              <a:t>1/25/21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10398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21769390" y="4147187"/>
            <a:ext cx="25923240" cy="20469225"/>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CAF984B4-3EF3-8248-B98E-B6D2A93A81D9}" type="datetimeFigureOut">
              <a:rPr lang="en-US" smtClean="0"/>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83305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147187"/>
            <a:ext cx="25923240" cy="20469225"/>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CAF984B4-3EF3-8248-B98E-B6D2A93A81D9}" type="datetimeFigureOut">
              <a:rPr lang="en-US" smtClean="0"/>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0D048-8483-7345-BD26-589A116014EF}" type="slidenum">
              <a:rPr lang="en-US" smtClean="0"/>
              <a:t>‹#›</a:t>
            </a:fld>
            <a:endParaRPr lang="en-US"/>
          </a:p>
        </p:txBody>
      </p:sp>
    </p:spTree>
    <p:extLst>
      <p:ext uri="{BB962C8B-B14F-4D97-AF65-F5344CB8AC3E}">
        <p14:creationId xmlns:p14="http://schemas.microsoft.com/office/powerpoint/2010/main" val="979267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527"/>
            <a:ext cx="44165520" cy="55673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7667625"/>
            <a:ext cx="44165520" cy="18275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26696672"/>
            <a:ext cx="11521440" cy="1533525"/>
          </a:xfrm>
          <a:prstGeom prst="rect">
            <a:avLst/>
          </a:prstGeom>
        </p:spPr>
        <p:txBody>
          <a:bodyPr vert="horz" lIns="91440" tIns="45720" rIns="91440" bIns="45720" rtlCol="0" anchor="ctr"/>
          <a:lstStyle>
            <a:lvl1pPr algn="l">
              <a:defRPr sz="5040">
                <a:solidFill>
                  <a:schemeClr val="tx1">
                    <a:tint val="75000"/>
                  </a:schemeClr>
                </a:solidFill>
              </a:defRPr>
            </a:lvl1pPr>
          </a:lstStyle>
          <a:p>
            <a:fld id="{CAF984B4-3EF3-8248-B98E-B6D2A93A81D9}" type="datetimeFigureOut">
              <a:rPr lang="en-US" smtClean="0"/>
              <a:t>1/25/21</a:t>
            </a:fld>
            <a:endParaRPr lang="en-US"/>
          </a:p>
        </p:txBody>
      </p:sp>
      <p:sp>
        <p:nvSpPr>
          <p:cNvPr id="5" name="Footer Placeholder 4"/>
          <p:cNvSpPr>
            <a:spLocks noGrp="1"/>
          </p:cNvSpPr>
          <p:nvPr>
            <p:ph type="ftr" sz="quarter" idx="3"/>
          </p:nvPr>
        </p:nvSpPr>
        <p:spPr>
          <a:xfrm>
            <a:off x="16962120" y="26696672"/>
            <a:ext cx="17282160" cy="1533525"/>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26696672"/>
            <a:ext cx="11521440" cy="1533525"/>
          </a:xfrm>
          <a:prstGeom prst="rect">
            <a:avLst/>
          </a:prstGeom>
        </p:spPr>
        <p:txBody>
          <a:bodyPr vert="horz" lIns="91440" tIns="45720" rIns="91440" bIns="45720" rtlCol="0" anchor="ctr"/>
          <a:lstStyle>
            <a:lvl1pPr algn="r">
              <a:defRPr sz="5040">
                <a:solidFill>
                  <a:schemeClr val="tx1">
                    <a:tint val="75000"/>
                  </a:schemeClr>
                </a:solidFill>
              </a:defRPr>
            </a:lvl1pPr>
          </a:lstStyle>
          <a:p>
            <a:fld id="{5FF0D048-8483-7345-BD26-589A116014EF}" type="slidenum">
              <a:rPr lang="en-US" smtClean="0"/>
              <a:t>‹#›</a:t>
            </a:fld>
            <a:endParaRPr lang="en-US"/>
          </a:p>
        </p:txBody>
      </p:sp>
    </p:spTree>
    <p:extLst>
      <p:ext uri="{BB962C8B-B14F-4D97-AF65-F5344CB8AC3E}">
        <p14:creationId xmlns:p14="http://schemas.microsoft.com/office/powerpoint/2010/main" val="41704870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E2C5-803B-8B41-BFB7-C2B3C80882B8}"/>
              </a:ext>
            </a:extLst>
          </p:cNvPr>
          <p:cNvSpPr>
            <a:spLocks noGrp="1"/>
          </p:cNvSpPr>
          <p:nvPr>
            <p:ph type="ctrTitle"/>
          </p:nvPr>
        </p:nvSpPr>
        <p:spPr>
          <a:xfrm>
            <a:off x="1924593" y="-100414"/>
            <a:ext cx="47540089" cy="2681706"/>
          </a:xfrm>
        </p:spPr>
        <p:txBody>
          <a:bodyPr>
            <a:normAutofit fontScale="90000"/>
          </a:bodyPr>
          <a:lstStyle/>
          <a:p>
            <a:r>
              <a:rPr lang="en-US" sz="14000" dirty="0">
                <a:latin typeface="Geneva" panose="020B0503030404040204" pitchFamily="34" charset="0"/>
                <a:ea typeface="Geneva" panose="020B0503030404040204" pitchFamily="34" charset="0"/>
              </a:rPr>
              <a:t>Estimating the Prevalence of Human Trafficking in Delaware</a:t>
            </a:r>
          </a:p>
        </p:txBody>
      </p:sp>
      <p:cxnSp>
        <p:nvCxnSpPr>
          <p:cNvPr id="4" name="Straight Connector 3">
            <a:extLst>
              <a:ext uri="{FF2B5EF4-FFF2-40B4-BE49-F238E27FC236}">
                <a16:creationId xmlns:a16="http://schemas.microsoft.com/office/drawing/2014/main" id="{2A7AD574-26B2-EE4C-8B59-023668F51686}"/>
              </a:ext>
            </a:extLst>
          </p:cNvPr>
          <p:cNvCxnSpPr/>
          <p:nvPr/>
        </p:nvCxnSpPr>
        <p:spPr>
          <a:xfrm>
            <a:off x="0" y="25619133"/>
            <a:ext cx="51206400" cy="0"/>
          </a:xfrm>
          <a:prstGeom prst="line">
            <a:avLst/>
          </a:prstGeom>
          <a:ln w="38100">
            <a:solidFill>
              <a:srgbClr val="44799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AC77B49-C43B-E74B-86DF-2E3CC282F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465" y="25728436"/>
            <a:ext cx="7169497" cy="2907631"/>
          </a:xfrm>
          <a:prstGeom prst="rect">
            <a:avLst/>
          </a:prstGeom>
        </p:spPr>
      </p:pic>
      <p:pic>
        <p:nvPicPr>
          <p:cNvPr id="7" name="Picture 6">
            <a:extLst>
              <a:ext uri="{FF2B5EF4-FFF2-40B4-BE49-F238E27FC236}">
                <a16:creationId xmlns:a16="http://schemas.microsoft.com/office/drawing/2014/main" id="{2F62A939-D107-D447-8D23-647740C0DCC7}"/>
              </a:ext>
            </a:extLst>
          </p:cNvPr>
          <p:cNvPicPr>
            <a:picLocks noChangeAspect="1"/>
          </p:cNvPicPr>
          <p:nvPr/>
        </p:nvPicPr>
        <p:blipFill>
          <a:blip r:embed="rId5"/>
          <a:stretch>
            <a:fillRect/>
          </a:stretch>
        </p:blipFill>
        <p:spPr>
          <a:xfrm>
            <a:off x="44200692" y="25468096"/>
            <a:ext cx="5263991" cy="3509326"/>
          </a:xfrm>
          <a:prstGeom prst="rect">
            <a:avLst/>
          </a:prstGeom>
        </p:spPr>
      </p:pic>
      <p:sp>
        <p:nvSpPr>
          <p:cNvPr id="8" name="TextBox 7">
            <a:extLst>
              <a:ext uri="{FF2B5EF4-FFF2-40B4-BE49-F238E27FC236}">
                <a16:creationId xmlns:a16="http://schemas.microsoft.com/office/drawing/2014/main" id="{ED6E5994-D187-6347-A257-57D2FEB64F09}"/>
              </a:ext>
            </a:extLst>
          </p:cNvPr>
          <p:cNvSpPr txBox="1"/>
          <p:nvPr/>
        </p:nvSpPr>
        <p:spPr>
          <a:xfrm>
            <a:off x="1924593" y="5082401"/>
            <a:ext cx="47540089" cy="1631216"/>
          </a:xfrm>
          <a:prstGeom prst="rect">
            <a:avLst/>
          </a:prstGeom>
          <a:noFill/>
        </p:spPr>
        <p:txBody>
          <a:bodyPr wrap="square" rtlCol="0">
            <a:spAutoFit/>
          </a:bodyPr>
          <a:lstStyle/>
          <a:p>
            <a:pPr algn="just"/>
            <a:r>
              <a:rPr lang="en-US" sz="5000" dirty="0"/>
              <a:t>The </a:t>
            </a:r>
            <a:r>
              <a:rPr lang="en-US" sz="5000" i="1" dirty="0"/>
              <a:t>Victims of Human Trafficking Data Assessment Project</a:t>
            </a:r>
            <a:r>
              <a:rPr lang="en-US" sz="5000" dirty="0"/>
              <a:t>’s goals were 1.) to conduct an assessment of data sources focused on human trafficking in Delaware, and 2.) to provide initial projections as to the extent of trafficked persons in the state as well as projections of persons potentially at-risk for trafficking between the dates of January 1 - December 31, 2019.</a:t>
            </a:r>
          </a:p>
        </p:txBody>
      </p:sp>
      <p:sp>
        <p:nvSpPr>
          <p:cNvPr id="9" name="TextBox 8">
            <a:extLst>
              <a:ext uri="{FF2B5EF4-FFF2-40B4-BE49-F238E27FC236}">
                <a16:creationId xmlns:a16="http://schemas.microsoft.com/office/drawing/2014/main" id="{1EDD1A28-1D69-8A4D-AABE-5E091D487BFA}"/>
              </a:ext>
            </a:extLst>
          </p:cNvPr>
          <p:cNvSpPr txBox="1"/>
          <p:nvPr/>
        </p:nvSpPr>
        <p:spPr>
          <a:xfrm>
            <a:off x="1924593" y="4011339"/>
            <a:ext cx="3177473" cy="1025987"/>
          </a:xfrm>
          <a:prstGeom prst="rect">
            <a:avLst/>
          </a:prstGeom>
          <a:noFill/>
        </p:spPr>
        <p:txBody>
          <a:bodyPr wrap="none" rtlCol="0">
            <a:spAutoFit/>
          </a:bodyPr>
          <a:lstStyle/>
          <a:p>
            <a:r>
              <a:rPr lang="en-US" sz="6067" b="1" dirty="0">
                <a:latin typeface="Geneva" panose="020B0503030404040204" pitchFamily="34" charset="0"/>
                <a:ea typeface="Geneva" panose="020B0503030404040204" pitchFamily="34" charset="0"/>
              </a:rPr>
              <a:t>Purpose</a:t>
            </a:r>
          </a:p>
        </p:txBody>
      </p:sp>
      <p:sp>
        <p:nvSpPr>
          <p:cNvPr id="10" name="TextBox 9">
            <a:extLst>
              <a:ext uri="{FF2B5EF4-FFF2-40B4-BE49-F238E27FC236}">
                <a16:creationId xmlns:a16="http://schemas.microsoft.com/office/drawing/2014/main" id="{D480C07B-9BAE-594C-AC90-D6BA02F63095}"/>
              </a:ext>
            </a:extLst>
          </p:cNvPr>
          <p:cNvSpPr txBox="1"/>
          <p:nvPr/>
        </p:nvSpPr>
        <p:spPr>
          <a:xfrm>
            <a:off x="1924592" y="7071793"/>
            <a:ext cx="3381054" cy="1025987"/>
          </a:xfrm>
          <a:prstGeom prst="rect">
            <a:avLst/>
          </a:prstGeom>
          <a:noFill/>
        </p:spPr>
        <p:txBody>
          <a:bodyPr wrap="none" rtlCol="0">
            <a:spAutoFit/>
          </a:bodyPr>
          <a:lstStyle/>
          <a:p>
            <a:r>
              <a:rPr lang="en-US" sz="6067" b="1" dirty="0">
                <a:latin typeface="Geneva" panose="020B0503030404040204" pitchFamily="34" charset="0"/>
                <a:ea typeface="Geneva" panose="020B0503030404040204" pitchFamily="34" charset="0"/>
              </a:rPr>
              <a:t>Methods</a:t>
            </a:r>
          </a:p>
        </p:txBody>
      </p:sp>
      <p:sp>
        <p:nvSpPr>
          <p:cNvPr id="11" name="TextBox 10">
            <a:extLst>
              <a:ext uri="{FF2B5EF4-FFF2-40B4-BE49-F238E27FC236}">
                <a16:creationId xmlns:a16="http://schemas.microsoft.com/office/drawing/2014/main" id="{3FD3087E-A4FA-C644-9012-5BDD5C641013}"/>
              </a:ext>
            </a:extLst>
          </p:cNvPr>
          <p:cNvSpPr txBox="1"/>
          <p:nvPr/>
        </p:nvSpPr>
        <p:spPr>
          <a:xfrm>
            <a:off x="1924592" y="8341998"/>
            <a:ext cx="13584459" cy="14711720"/>
          </a:xfrm>
          <a:prstGeom prst="rect">
            <a:avLst/>
          </a:prstGeom>
          <a:noFill/>
          <a:ln>
            <a:noFill/>
          </a:ln>
          <a:effectLst/>
        </p:spPr>
        <p:txBody>
          <a:bodyPr wrap="square" rtlCol="0">
            <a:spAutoFit/>
          </a:bodyPr>
          <a:lstStyle/>
          <a:p>
            <a:pPr algn="just"/>
            <a:r>
              <a:rPr lang="en-US" sz="5000" dirty="0"/>
              <a:t>Qualitative interviews with 21 key stakeholders were conducted between January – July 2020 to determine what data sources on victims and survivors of human trafficking were available. Initial interviewees were selected because of their participation in the Human Trafficking Interagency Coordinating Council. Snowball sampling was used to identify additional key stakeholders in Delaware may have knowledge of, and access to, data on human trafficking in the state. </a:t>
            </a:r>
          </a:p>
          <a:p>
            <a:endParaRPr lang="en-US" sz="5000" dirty="0"/>
          </a:p>
          <a:p>
            <a:pPr algn="just"/>
            <a:r>
              <a:rPr lang="en-US" sz="5000" dirty="0"/>
              <a:t>Quantitative data on adults and minors known to have been trafficked in the state or considered </a:t>
            </a:r>
            <a:br>
              <a:rPr lang="en-US" sz="5000" dirty="0"/>
            </a:br>
            <a:r>
              <a:rPr lang="en-US" sz="5000" dirty="0"/>
              <a:t>at-risk were collected from agencies and organizations using initials for the first and last names, date of birth, gender, and race to protect the privacy of victims and survivors. Interviewees provided this information via a secure file transfer to select members of the UD team.</a:t>
            </a:r>
          </a:p>
        </p:txBody>
      </p:sp>
      <p:sp>
        <p:nvSpPr>
          <p:cNvPr id="12" name="TextBox 11">
            <a:extLst>
              <a:ext uri="{FF2B5EF4-FFF2-40B4-BE49-F238E27FC236}">
                <a16:creationId xmlns:a16="http://schemas.microsoft.com/office/drawing/2014/main" id="{EA9C8F81-55BB-D947-ABCE-2C9670C099C9}"/>
              </a:ext>
            </a:extLst>
          </p:cNvPr>
          <p:cNvSpPr txBox="1"/>
          <p:nvPr/>
        </p:nvSpPr>
        <p:spPr>
          <a:xfrm>
            <a:off x="16637364" y="8183880"/>
            <a:ext cx="15900017" cy="10864513"/>
          </a:xfrm>
          <a:prstGeom prst="rect">
            <a:avLst/>
          </a:prstGeom>
          <a:noFill/>
          <a:ln>
            <a:noFill/>
          </a:ln>
        </p:spPr>
        <p:txBody>
          <a:bodyPr wrap="square" rtlCol="0">
            <a:spAutoFit/>
          </a:bodyPr>
          <a:lstStyle/>
          <a:p>
            <a:pPr algn="just"/>
            <a:r>
              <a:rPr lang="en-US" sz="5000" b="1" dirty="0"/>
              <a:t>Qualitative results</a:t>
            </a:r>
            <a:r>
              <a:rPr lang="en-US" sz="5000" dirty="0"/>
              <a:t>: Common themes from interviewees on data collection included that complete data on suspected and known victims and survivors are not assembled, data sharing does not exist, and no software or infrastructure system exists for data sharing.</a:t>
            </a:r>
          </a:p>
          <a:p>
            <a:pPr algn="just"/>
            <a:endParaRPr lang="en-US" sz="3000" dirty="0"/>
          </a:p>
          <a:p>
            <a:pPr algn="just"/>
            <a:r>
              <a:rPr lang="en-US" sz="5000" b="1" dirty="0"/>
              <a:t>Quantitative results</a:t>
            </a:r>
            <a:r>
              <a:rPr lang="en-US" sz="5000" dirty="0"/>
              <a:t>: Allowing for potential duplication, the number of identified victims with individual level data available to be shared with researchers from non-profits and state agencies was between 26 and 74. Aggregate data identified the possibility of 23 to 38 individuals; however, without identifiers it was not possible to ensure duplication did not occur. A further 521 to 771 adults and minors were identified as being at-risk for human trafficking. </a:t>
            </a:r>
          </a:p>
        </p:txBody>
      </p:sp>
      <p:sp>
        <p:nvSpPr>
          <p:cNvPr id="13" name="TextBox 12">
            <a:extLst>
              <a:ext uri="{FF2B5EF4-FFF2-40B4-BE49-F238E27FC236}">
                <a16:creationId xmlns:a16="http://schemas.microsoft.com/office/drawing/2014/main" id="{13A8AE67-99A4-2A45-BAC2-9351BE0D9285}"/>
              </a:ext>
            </a:extLst>
          </p:cNvPr>
          <p:cNvSpPr txBox="1"/>
          <p:nvPr/>
        </p:nvSpPr>
        <p:spPr>
          <a:xfrm>
            <a:off x="16605671" y="7160207"/>
            <a:ext cx="2877711" cy="1025987"/>
          </a:xfrm>
          <a:prstGeom prst="rect">
            <a:avLst/>
          </a:prstGeom>
          <a:noFill/>
        </p:spPr>
        <p:txBody>
          <a:bodyPr wrap="none" rtlCol="0">
            <a:spAutoFit/>
          </a:bodyPr>
          <a:lstStyle/>
          <a:p>
            <a:r>
              <a:rPr lang="en-US" sz="6067" b="1" dirty="0">
                <a:latin typeface="Geneva" panose="020B0503030404040204" pitchFamily="34" charset="0"/>
                <a:ea typeface="Geneva" panose="020B0503030404040204" pitchFamily="34" charset="0"/>
              </a:rPr>
              <a:t>Results</a:t>
            </a:r>
          </a:p>
        </p:txBody>
      </p:sp>
      <p:sp>
        <p:nvSpPr>
          <p:cNvPr id="15" name="TextBox 14">
            <a:extLst>
              <a:ext uri="{FF2B5EF4-FFF2-40B4-BE49-F238E27FC236}">
                <a16:creationId xmlns:a16="http://schemas.microsoft.com/office/drawing/2014/main" id="{ACB809C4-A5B0-474B-A00C-913F685B09F3}"/>
              </a:ext>
            </a:extLst>
          </p:cNvPr>
          <p:cNvSpPr txBox="1"/>
          <p:nvPr/>
        </p:nvSpPr>
        <p:spPr>
          <a:xfrm>
            <a:off x="33610925" y="18193037"/>
            <a:ext cx="15525551" cy="7017306"/>
          </a:xfrm>
          <a:prstGeom prst="rect">
            <a:avLst/>
          </a:prstGeom>
          <a:noFill/>
          <a:ln>
            <a:noFill/>
          </a:ln>
        </p:spPr>
        <p:txBody>
          <a:bodyPr wrap="square" rtlCol="0">
            <a:spAutoFit/>
          </a:bodyPr>
          <a:lstStyle/>
          <a:p>
            <a:r>
              <a:rPr lang="en-US" sz="5000" dirty="0"/>
              <a:t>To more fully capture the extent and scope of human trafficking in Delaware, the following are recommendations on the data collection effort:</a:t>
            </a:r>
          </a:p>
          <a:p>
            <a:r>
              <a:rPr lang="en-US" sz="5000" dirty="0"/>
              <a:t>1.) Have a standard definition, </a:t>
            </a:r>
            <a:br>
              <a:rPr lang="en-US" sz="5000" dirty="0"/>
            </a:br>
            <a:r>
              <a:rPr lang="en-US" sz="5000" dirty="0"/>
              <a:t>2.) Have a standardized reporting method and system, </a:t>
            </a:r>
            <a:br>
              <a:rPr lang="en-US" sz="5000" dirty="0"/>
            </a:br>
            <a:r>
              <a:rPr lang="en-US" sz="5000" dirty="0"/>
              <a:t>3.) Identify victims through comprehensive training across agencies and organizations, and</a:t>
            </a:r>
            <a:br>
              <a:rPr lang="en-US" sz="5000" dirty="0"/>
            </a:br>
            <a:r>
              <a:rPr lang="en-US" sz="5000" dirty="0"/>
              <a:t>4.) Expand the capability to investigate suspected human trafficking.</a:t>
            </a:r>
          </a:p>
        </p:txBody>
      </p:sp>
      <p:sp>
        <p:nvSpPr>
          <p:cNvPr id="16" name="Rectangle 15">
            <a:extLst>
              <a:ext uri="{FF2B5EF4-FFF2-40B4-BE49-F238E27FC236}">
                <a16:creationId xmlns:a16="http://schemas.microsoft.com/office/drawing/2014/main" id="{3DD98B48-0942-7645-918C-1EA9FC24B312}"/>
              </a:ext>
            </a:extLst>
          </p:cNvPr>
          <p:cNvSpPr/>
          <p:nvPr/>
        </p:nvSpPr>
        <p:spPr>
          <a:xfrm>
            <a:off x="9817768" y="26214934"/>
            <a:ext cx="33402871" cy="1938992"/>
          </a:xfrm>
          <a:prstGeom prst="rect">
            <a:avLst/>
          </a:prstGeom>
        </p:spPr>
        <p:txBody>
          <a:bodyPr wrap="square">
            <a:spAutoFit/>
          </a:bodyPr>
          <a:lstStyle/>
          <a:p>
            <a:pPr algn="ctr"/>
            <a:r>
              <a:rPr lang="en-US" sz="3000" dirty="0">
                <a:latin typeface="Geneva" panose="020B0503030404040204" pitchFamily="34" charset="0"/>
                <a:ea typeface="Geneva" panose="020B0503030404040204" pitchFamily="34" charset="0"/>
              </a:rPr>
              <a:t>This document was prepared by investigators at the Center for Drug &amp; Health Studies at the University of Delaware with funding from the Delaware Criminal Justice Council (CJC). </a:t>
            </a:r>
          </a:p>
          <a:p>
            <a:pPr algn="ctr"/>
            <a:endParaRPr lang="en-US" sz="3000" dirty="0">
              <a:latin typeface="Geneva" panose="020B0503030404040204" pitchFamily="34" charset="0"/>
              <a:ea typeface="Geneva" panose="020B0503030404040204" pitchFamily="34" charset="0"/>
            </a:endParaRPr>
          </a:p>
          <a:p>
            <a:pPr algn="ctr"/>
            <a:r>
              <a:rPr lang="en-US" sz="3000" dirty="0">
                <a:latin typeface="Geneva" panose="020B0503030404040204" pitchFamily="34" charset="0"/>
                <a:ea typeface="Geneva" panose="020B0503030404040204" pitchFamily="34" charset="0"/>
              </a:rPr>
              <a:t>This program is supported by VOCA Assistance administrative funds, through the Delaware Criminal Justice Council by the U.S. Department of Justice, Office of Justice Programs, Office for Victims of Crime Award# 2017-VA-GX-0059. </a:t>
            </a:r>
          </a:p>
        </p:txBody>
      </p:sp>
      <p:sp>
        <p:nvSpPr>
          <p:cNvPr id="18" name="TextBox 17">
            <a:extLst>
              <a:ext uri="{FF2B5EF4-FFF2-40B4-BE49-F238E27FC236}">
                <a16:creationId xmlns:a16="http://schemas.microsoft.com/office/drawing/2014/main" id="{5699C66A-8880-EB4E-AA97-A1A465C85256}"/>
              </a:ext>
            </a:extLst>
          </p:cNvPr>
          <p:cNvSpPr txBox="1"/>
          <p:nvPr/>
        </p:nvSpPr>
        <p:spPr>
          <a:xfrm>
            <a:off x="13782166" y="2614712"/>
            <a:ext cx="21709148" cy="1508105"/>
          </a:xfrm>
          <a:prstGeom prst="rect">
            <a:avLst/>
          </a:prstGeom>
          <a:noFill/>
        </p:spPr>
        <p:txBody>
          <a:bodyPr wrap="none" rtlCol="0">
            <a:spAutoFit/>
          </a:bodyPr>
          <a:lstStyle/>
          <a:p>
            <a:pPr algn="ctr"/>
            <a:r>
              <a:rPr lang="en-US" sz="4600" dirty="0"/>
              <a:t>Rochelle Brittingham, PhD; Daniel O’Connell, PhD; David </a:t>
            </a:r>
            <a:r>
              <a:rPr lang="en-US" sz="4600" dirty="0" err="1"/>
              <a:t>Borton</a:t>
            </a:r>
            <a:r>
              <a:rPr lang="en-US" sz="4600" dirty="0"/>
              <a:t>, MA, and Laura </a:t>
            </a:r>
            <a:r>
              <a:rPr lang="en-US" sz="4600" dirty="0" err="1"/>
              <a:t>Mutis</a:t>
            </a:r>
            <a:r>
              <a:rPr lang="en-US" sz="4600" dirty="0"/>
              <a:t>, MS</a:t>
            </a:r>
          </a:p>
          <a:p>
            <a:pPr algn="ctr"/>
            <a:r>
              <a:rPr lang="en-US" sz="4600" dirty="0"/>
              <a:t>Center for Drug and Health Studies, University of Delaware</a:t>
            </a:r>
          </a:p>
        </p:txBody>
      </p:sp>
      <p:cxnSp>
        <p:nvCxnSpPr>
          <p:cNvPr id="6" name="Straight Connector 5">
            <a:extLst>
              <a:ext uri="{FF2B5EF4-FFF2-40B4-BE49-F238E27FC236}">
                <a16:creationId xmlns:a16="http://schemas.microsoft.com/office/drawing/2014/main" id="{197DB654-FAFF-BE44-9024-F2D5D454388D}"/>
              </a:ext>
            </a:extLst>
          </p:cNvPr>
          <p:cNvCxnSpPr>
            <a:cxnSpLocks/>
          </p:cNvCxnSpPr>
          <p:nvPr/>
        </p:nvCxnSpPr>
        <p:spPr>
          <a:xfrm>
            <a:off x="16047720" y="7366164"/>
            <a:ext cx="0" cy="17459796"/>
          </a:xfrm>
          <a:prstGeom prst="line">
            <a:avLst/>
          </a:prstGeom>
          <a:ln w="38100" cap="rnd" cmpd="sng">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57F46C-64E6-2749-A538-E9F95505C127}"/>
              </a:ext>
            </a:extLst>
          </p:cNvPr>
          <p:cNvCxnSpPr>
            <a:cxnSpLocks/>
          </p:cNvCxnSpPr>
          <p:nvPr/>
        </p:nvCxnSpPr>
        <p:spPr>
          <a:xfrm>
            <a:off x="33025080" y="7366164"/>
            <a:ext cx="0" cy="17459796"/>
          </a:xfrm>
          <a:prstGeom prst="line">
            <a:avLst/>
          </a:prstGeom>
          <a:ln w="38100" cap="flat" cmpd="sng">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A3D9227-70C4-F947-95DB-C7742B01E3AE}"/>
              </a:ext>
            </a:extLst>
          </p:cNvPr>
          <p:cNvSpPr txBox="1"/>
          <p:nvPr/>
        </p:nvSpPr>
        <p:spPr>
          <a:xfrm>
            <a:off x="33563753" y="16927550"/>
            <a:ext cx="7042312" cy="1025987"/>
          </a:xfrm>
          <a:prstGeom prst="rect">
            <a:avLst/>
          </a:prstGeom>
          <a:noFill/>
        </p:spPr>
        <p:txBody>
          <a:bodyPr wrap="none" rtlCol="0">
            <a:spAutoFit/>
          </a:bodyPr>
          <a:lstStyle/>
          <a:p>
            <a:r>
              <a:rPr lang="en-US" sz="6067" b="1" dirty="0">
                <a:latin typeface="Geneva" panose="020B0503030404040204" pitchFamily="34" charset="0"/>
                <a:ea typeface="Geneva" panose="020B0503030404040204" pitchFamily="34" charset="0"/>
              </a:rPr>
              <a:t>Recommendations</a:t>
            </a:r>
          </a:p>
        </p:txBody>
      </p:sp>
      <p:sp>
        <p:nvSpPr>
          <p:cNvPr id="21" name="TextBox 20">
            <a:extLst>
              <a:ext uri="{FF2B5EF4-FFF2-40B4-BE49-F238E27FC236}">
                <a16:creationId xmlns:a16="http://schemas.microsoft.com/office/drawing/2014/main" id="{9A0FAF3A-AFDA-AD45-B3F5-29B9F0120E9C}"/>
              </a:ext>
            </a:extLst>
          </p:cNvPr>
          <p:cNvSpPr txBox="1"/>
          <p:nvPr/>
        </p:nvSpPr>
        <p:spPr>
          <a:xfrm>
            <a:off x="16637364" y="18856696"/>
            <a:ext cx="15666471" cy="6709529"/>
          </a:xfrm>
          <a:prstGeom prst="rect">
            <a:avLst/>
          </a:prstGeom>
          <a:noFill/>
          <a:ln>
            <a:noFill/>
          </a:ln>
        </p:spPr>
        <p:txBody>
          <a:bodyPr wrap="square" rtlCol="0">
            <a:spAutoFit/>
          </a:bodyPr>
          <a:lstStyle/>
          <a:p>
            <a:pPr algn="just"/>
            <a:r>
              <a:rPr lang="en-US" sz="5000" dirty="0"/>
              <a:t>- All of the identified victims and survivors were involved in sex trafficking. Labor trafficking was acknowledged as unrepresented but likely prolific throughout the state. </a:t>
            </a:r>
          </a:p>
          <a:p>
            <a:endParaRPr lang="en-US" sz="3000" dirty="0"/>
          </a:p>
          <a:p>
            <a:r>
              <a:rPr lang="en-US" sz="5000" dirty="0"/>
              <a:t>- The at-risk category was used to capture minors in foster care, individuals present in illicit massage parlors, and individuals arrested for prostitution as each of these categories is associated with the increased likelihood of human trafficking.</a:t>
            </a:r>
          </a:p>
        </p:txBody>
      </p:sp>
      <p:pic>
        <p:nvPicPr>
          <p:cNvPr id="28" name="Picture 27">
            <a:extLst>
              <a:ext uri="{FF2B5EF4-FFF2-40B4-BE49-F238E27FC236}">
                <a16:creationId xmlns:a16="http://schemas.microsoft.com/office/drawing/2014/main" id="{E65F568E-5B65-D84C-9B86-173416760CDE}"/>
              </a:ext>
            </a:extLst>
          </p:cNvPr>
          <p:cNvPicPr>
            <a:picLocks noChangeAspect="1"/>
          </p:cNvPicPr>
          <p:nvPr/>
        </p:nvPicPr>
        <p:blipFill>
          <a:blip r:embed="rId6"/>
          <a:stretch>
            <a:fillRect/>
          </a:stretch>
        </p:blipFill>
        <p:spPr>
          <a:xfrm>
            <a:off x="33563754" y="12062772"/>
            <a:ext cx="16172626" cy="4169506"/>
          </a:xfrm>
          <a:prstGeom prst="rect">
            <a:avLst/>
          </a:prstGeom>
        </p:spPr>
      </p:pic>
      <p:pic>
        <p:nvPicPr>
          <p:cNvPr id="30" name="Picture 29">
            <a:extLst>
              <a:ext uri="{FF2B5EF4-FFF2-40B4-BE49-F238E27FC236}">
                <a16:creationId xmlns:a16="http://schemas.microsoft.com/office/drawing/2014/main" id="{A6B9991D-EF79-2B43-9B85-DB0DB0A39FC1}"/>
              </a:ext>
            </a:extLst>
          </p:cNvPr>
          <p:cNvPicPr>
            <a:picLocks noChangeAspect="1"/>
          </p:cNvPicPr>
          <p:nvPr/>
        </p:nvPicPr>
        <p:blipFill>
          <a:blip r:embed="rId7"/>
          <a:stretch>
            <a:fillRect/>
          </a:stretch>
        </p:blipFill>
        <p:spPr>
          <a:xfrm>
            <a:off x="33563753" y="7366164"/>
            <a:ext cx="16172627" cy="4211622"/>
          </a:xfrm>
          <a:prstGeom prst="rect">
            <a:avLst/>
          </a:prstGeom>
        </p:spPr>
      </p:pic>
      <p:sp>
        <p:nvSpPr>
          <p:cNvPr id="14" name="TextBox 13">
            <a:extLst>
              <a:ext uri="{FF2B5EF4-FFF2-40B4-BE49-F238E27FC236}">
                <a16:creationId xmlns:a16="http://schemas.microsoft.com/office/drawing/2014/main" id="{DD443945-6C3D-AB43-8B32-385D13512DC7}"/>
              </a:ext>
            </a:extLst>
          </p:cNvPr>
          <p:cNvSpPr txBox="1"/>
          <p:nvPr/>
        </p:nvSpPr>
        <p:spPr>
          <a:xfrm>
            <a:off x="14341642" y="7796463"/>
            <a:ext cx="184731" cy="369332"/>
          </a:xfrm>
          <a:prstGeom prst="rect">
            <a:avLst/>
          </a:prstGeom>
          <a:noFill/>
        </p:spPr>
        <p:txBody>
          <a:bodyPr wrap="none" rtlCol="0">
            <a:spAutoFit/>
          </a:bodyPr>
          <a:lstStyle/>
          <a:p>
            <a:endParaRPr lang="en-US" dirty="0"/>
          </a:p>
        </p:txBody>
      </p:sp>
      <p:pic>
        <p:nvPicPr>
          <p:cNvPr id="22" name="Audio 21">
            <a:hlinkClick r:id="" action="ppaction://media"/>
            <a:extLst>
              <a:ext uri="{FF2B5EF4-FFF2-40B4-BE49-F238E27FC236}">
                <a16:creationId xmlns:a16="http://schemas.microsoft.com/office/drawing/2014/main" id="{718EA82F-7F02-B048-9750-A9897A1492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7838400"/>
            <a:ext cx="812800" cy="812800"/>
          </a:xfrm>
          <a:prstGeom prst="rect">
            <a:avLst/>
          </a:prstGeom>
        </p:spPr>
      </p:pic>
    </p:spTree>
    <p:extLst>
      <p:ext uri="{BB962C8B-B14F-4D97-AF65-F5344CB8AC3E}">
        <p14:creationId xmlns:p14="http://schemas.microsoft.com/office/powerpoint/2010/main" val="3186206789"/>
      </p:ext>
    </p:extLst>
  </p:cSld>
  <p:clrMapOvr>
    <a:masterClrMapping/>
  </p:clrMapOvr>
  <mc:AlternateContent xmlns:mc="http://schemas.openxmlformats.org/markup-compatibility/2006">
    <mc:Choice xmlns:p14="http://schemas.microsoft.com/office/powerpoint/2010/main" Requires="p14">
      <p:transition spd="slow" p14:dur="2000" advTm="494060"/>
    </mc:Choice>
    <mc:Fallback>
      <p:transition spd="slow" advTm="494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45364</TotalTime>
  <Words>570</Words>
  <Application>Microsoft Macintosh PowerPoint</Application>
  <PresentationFormat>Custom</PresentationFormat>
  <Paragraphs>22</Paragraphs>
  <Slides>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Geneva</vt:lpstr>
      <vt:lpstr>Office Theme</vt:lpstr>
      <vt:lpstr>Estimating the Prevalence of Human Trafficking in Delaware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Rochelle Brittingham</dc:creator>
  <cp:lastModifiedBy>Rochelle Brittingham</cp:lastModifiedBy>
  <cp:revision>33</cp:revision>
  <cp:lastPrinted>2021-01-25T20:00:53Z</cp:lastPrinted>
  <dcterms:created xsi:type="dcterms:W3CDTF">2020-12-21T21:02:22Z</dcterms:created>
  <dcterms:modified xsi:type="dcterms:W3CDTF">2021-01-25T22:58:41Z</dcterms:modified>
</cp:coreProperties>
</file>